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1"/>
  </p:notesMasterIdLst>
  <p:sldIdLst>
    <p:sldId id="266" r:id="rId5"/>
    <p:sldId id="349" r:id="rId6"/>
    <p:sldId id="319" r:id="rId7"/>
    <p:sldId id="340" r:id="rId8"/>
    <p:sldId id="341" r:id="rId9"/>
    <p:sldId id="262" r:id="rId10"/>
    <p:sldId id="342" r:id="rId11"/>
    <p:sldId id="346" r:id="rId12"/>
    <p:sldId id="345" r:id="rId13"/>
    <p:sldId id="343" r:id="rId14"/>
    <p:sldId id="348" r:id="rId15"/>
    <p:sldId id="347" r:id="rId16"/>
    <p:sldId id="350" r:id="rId17"/>
    <p:sldId id="351" r:id="rId18"/>
    <p:sldId id="352" r:id="rId19"/>
    <p:sldId id="339" r:id="rId20"/>
  </p:sldIdLst>
  <p:sldSz cx="12192000" cy="6858000"/>
  <p:notesSz cx="6858000" cy="91440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57D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6252" autoAdjust="0"/>
  </p:normalViewPr>
  <p:slideViewPr>
    <p:cSldViewPr snapToGrid="0">
      <p:cViewPr varScale="1">
        <p:scale>
          <a:sx n="87" d="100"/>
          <a:sy n="87" d="100"/>
        </p:scale>
        <p:origin x="1512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gs" Target="tags/tag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essida Lyon" userId="f96b212d-0085-4b64-a491-30b4d2ec4316" providerId="ADAL" clId="{C00A317F-C844-47C8-93C5-13F65D54C247}"/>
    <pc:docChg chg="modSld">
      <pc:chgData name="Cressida Lyon" userId="f96b212d-0085-4b64-a491-30b4d2ec4316" providerId="ADAL" clId="{C00A317F-C844-47C8-93C5-13F65D54C247}" dt="2023-05-17T10:42:09.757" v="8" actId="20577"/>
      <pc:docMkLst>
        <pc:docMk/>
      </pc:docMkLst>
      <pc:sldChg chg="modNotesTx">
        <pc:chgData name="Cressida Lyon" userId="f96b212d-0085-4b64-a491-30b4d2ec4316" providerId="ADAL" clId="{C00A317F-C844-47C8-93C5-13F65D54C247}" dt="2023-05-17T10:41:33.972" v="0" actId="20577"/>
        <pc:sldMkLst>
          <pc:docMk/>
          <pc:sldMk cId="895915843" sldId="266"/>
        </pc:sldMkLst>
      </pc:sldChg>
      <pc:sldChg chg="modNotesTx">
        <pc:chgData name="Cressida Lyon" userId="f96b212d-0085-4b64-a491-30b4d2ec4316" providerId="ADAL" clId="{C00A317F-C844-47C8-93C5-13F65D54C247}" dt="2023-05-17T10:41:39.014" v="2" actId="20577"/>
        <pc:sldMkLst>
          <pc:docMk/>
          <pc:sldMk cId="3343511669" sldId="319"/>
        </pc:sldMkLst>
      </pc:sldChg>
      <pc:sldChg chg="modNotesTx">
        <pc:chgData name="Cressida Lyon" userId="f96b212d-0085-4b64-a491-30b4d2ec4316" providerId="ADAL" clId="{C00A317F-C844-47C8-93C5-13F65D54C247}" dt="2023-05-17T10:42:09.757" v="8" actId="20577"/>
        <pc:sldMkLst>
          <pc:docMk/>
          <pc:sldMk cId="1799166491" sldId="339"/>
        </pc:sldMkLst>
      </pc:sldChg>
      <pc:sldChg chg="modNotesTx">
        <pc:chgData name="Cressida Lyon" userId="f96b212d-0085-4b64-a491-30b4d2ec4316" providerId="ADAL" clId="{C00A317F-C844-47C8-93C5-13F65D54C247}" dt="2023-05-17T10:41:45.035" v="3" actId="20577"/>
        <pc:sldMkLst>
          <pc:docMk/>
          <pc:sldMk cId="1427634730" sldId="340"/>
        </pc:sldMkLst>
      </pc:sldChg>
      <pc:sldChg chg="modNotesTx">
        <pc:chgData name="Cressida Lyon" userId="f96b212d-0085-4b64-a491-30b4d2ec4316" providerId="ADAL" clId="{C00A317F-C844-47C8-93C5-13F65D54C247}" dt="2023-05-17T10:41:55.711" v="4" actId="20577"/>
        <pc:sldMkLst>
          <pc:docMk/>
          <pc:sldMk cId="4277941187" sldId="345"/>
        </pc:sldMkLst>
      </pc:sldChg>
      <pc:sldChg chg="modNotesTx">
        <pc:chgData name="Cressida Lyon" userId="f96b212d-0085-4b64-a491-30b4d2ec4316" providerId="ADAL" clId="{C00A317F-C844-47C8-93C5-13F65D54C247}" dt="2023-05-17T10:41:36.510" v="1" actId="20577"/>
        <pc:sldMkLst>
          <pc:docMk/>
          <pc:sldMk cId="1043127947" sldId="349"/>
        </pc:sldMkLst>
      </pc:sldChg>
      <pc:sldChg chg="modNotesTx">
        <pc:chgData name="Cressida Lyon" userId="f96b212d-0085-4b64-a491-30b4d2ec4316" providerId="ADAL" clId="{C00A317F-C844-47C8-93C5-13F65D54C247}" dt="2023-05-17T10:42:01.681" v="5" actId="20577"/>
        <pc:sldMkLst>
          <pc:docMk/>
          <pc:sldMk cId="1820859294" sldId="350"/>
        </pc:sldMkLst>
      </pc:sldChg>
      <pc:sldChg chg="modNotesTx">
        <pc:chgData name="Cressida Lyon" userId="f96b212d-0085-4b64-a491-30b4d2ec4316" providerId="ADAL" clId="{C00A317F-C844-47C8-93C5-13F65D54C247}" dt="2023-05-17T10:42:04.312" v="6" actId="20577"/>
        <pc:sldMkLst>
          <pc:docMk/>
          <pc:sldMk cId="289952359" sldId="351"/>
        </pc:sldMkLst>
      </pc:sldChg>
      <pc:sldChg chg="modNotesTx">
        <pc:chgData name="Cressida Lyon" userId="f96b212d-0085-4b64-a491-30b4d2ec4316" providerId="ADAL" clId="{C00A317F-C844-47C8-93C5-13F65D54C247}" dt="2023-05-17T10:42:07.168" v="7" actId="20577"/>
        <pc:sldMkLst>
          <pc:docMk/>
          <pc:sldMk cId="587346209" sldId="352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computingservices-my.sharepoint.com/personal/cl2255_bath_ac_uk/Documents/Pedagogy/Feedback/Feedback%20ePortfolio/ePortfolio%20analysis%2022-2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computingservices-my.sharepoint.com/personal/cl2255_bath_ac_uk/Documents/Pedagogy/Feedback/Feedback%20ePortfolio/ePortfolio%20analysis%2022-2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Have you logged your feedback in the ePortfolio?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1CE-4183-963E-3FF40449DF39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1CE-4183-963E-3FF40449DF39}"/>
              </c:ext>
            </c:extLst>
          </c:dPt>
          <c:dPt>
            <c:idx val="2"/>
            <c:invertIfNegative val="0"/>
            <c:bubble3D val="0"/>
            <c:spPr>
              <a:solidFill>
                <a:srgbClr val="7030A0"/>
              </a:solidFill>
              <a:ln>
                <a:solidFill>
                  <a:srgbClr val="7030A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1CE-4183-963E-3FF40449DF39}"/>
              </c:ext>
            </c:extLst>
          </c:dPt>
          <c:cat>
            <c:strRef>
              <c:f>'Menti from start S2'!$A$6:$A$8</c:f>
              <c:strCache>
                <c:ptCount val="3"/>
                <c:pt idx="0">
                  <c:v>No, I haven’t logged any of my feedback</c:v>
                </c:pt>
                <c:pt idx="1">
                  <c:v>I have logged some of my feedback</c:v>
                </c:pt>
                <c:pt idx="2">
                  <c:v>I have logged all of my feedback, and am ready to identify some patterns</c:v>
                </c:pt>
              </c:strCache>
            </c:strRef>
          </c:cat>
          <c:val>
            <c:numRef>
              <c:f>'Menti from start S2'!$D$6:$D$8</c:f>
              <c:numCache>
                <c:formatCode>General</c:formatCode>
                <c:ptCount val="3"/>
                <c:pt idx="0">
                  <c:v>66</c:v>
                </c:pt>
                <c:pt idx="1">
                  <c:v>46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1CE-4183-963E-3FF40449DF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72198656"/>
        <c:axId val="1283265648"/>
      </c:barChart>
      <c:catAx>
        <c:axId val="1372198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83265648"/>
        <c:crosses val="autoZero"/>
        <c:auto val="1"/>
        <c:lblAlgn val="ctr"/>
        <c:lblOffset val="100"/>
        <c:noMultiLvlLbl val="0"/>
      </c:catAx>
      <c:valAx>
        <c:axId val="128326564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Number of students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72198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If you haven't logged any feedback, why not?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9AB-4F0F-B282-1049FE773AEE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9AB-4F0F-B282-1049FE773AEE}"/>
              </c:ext>
            </c:extLst>
          </c:dPt>
          <c:dPt>
            <c:idx val="2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bg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9AB-4F0F-B282-1049FE773AEE}"/>
              </c:ext>
            </c:extLst>
          </c:dPt>
          <c:dPt>
            <c:idx val="3"/>
            <c:invertIfNegative val="0"/>
            <c:bubble3D val="0"/>
            <c:spPr>
              <a:solidFill>
                <a:srgbClr val="00B0F0"/>
              </a:solidFill>
              <a:ln>
                <a:solidFill>
                  <a:srgbClr val="00B0F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9AB-4F0F-B282-1049FE773AEE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9AB-4F0F-B282-1049FE773AEE}"/>
              </c:ext>
            </c:extLst>
          </c:dPt>
          <c:dPt>
            <c:idx val="6"/>
            <c:invertIfNegative val="0"/>
            <c:bubble3D val="0"/>
            <c:spPr>
              <a:solidFill>
                <a:srgbClr val="7030A0"/>
              </a:solidFill>
              <a:ln>
                <a:solidFill>
                  <a:srgbClr val="7030A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9AB-4F0F-B282-1049FE773AEE}"/>
              </c:ext>
            </c:extLst>
          </c:dPt>
          <c:dPt>
            <c:idx val="7"/>
            <c:invertIfNegative val="0"/>
            <c:bubble3D val="0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9AB-4F0F-B282-1049FE773AEE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59AB-4F0F-B282-1049FE773AEE}"/>
              </c:ext>
            </c:extLst>
          </c:dPt>
          <c:cat>
            <c:strRef>
              <c:f>'Menti from start S2'!$K$20:$S$20</c:f>
              <c:strCache>
                <c:ptCount val="9"/>
                <c:pt idx="0">
                  <c:v>No feedback to log</c:v>
                </c:pt>
                <c:pt idx="1">
                  <c:v>Not much feedback to log</c:v>
                </c:pt>
                <c:pt idx="2">
                  <c:v>Forgot</c:v>
                </c:pt>
                <c:pt idx="3">
                  <c:v>Too busy</c:v>
                </c:pt>
                <c:pt idx="4">
                  <c:v>can't find my feedback</c:v>
                </c:pt>
                <c:pt idx="5">
                  <c:v>Couldn't be bothered</c:v>
                </c:pt>
                <c:pt idx="6">
                  <c:v>Only worth 2%</c:v>
                </c:pt>
                <c:pt idx="7">
                  <c:v>Technical problems</c:v>
                </c:pt>
                <c:pt idx="8">
                  <c:v>Difficult to use / offputting</c:v>
                </c:pt>
              </c:strCache>
            </c:strRef>
          </c:cat>
          <c:val>
            <c:numRef>
              <c:f>'Menti from start S2'!$K$21:$S$21</c:f>
              <c:numCache>
                <c:formatCode>General</c:formatCode>
                <c:ptCount val="9"/>
                <c:pt idx="0">
                  <c:v>19</c:v>
                </c:pt>
                <c:pt idx="1">
                  <c:v>37</c:v>
                </c:pt>
                <c:pt idx="2">
                  <c:v>12</c:v>
                </c:pt>
                <c:pt idx="3">
                  <c:v>7</c:v>
                </c:pt>
                <c:pt idx="4">
                  <c:v>6</c:v>
                </c:pt>
                <c:pt idx="5">
                  <c:v>2</c:v>
                </c:pt>
                <c:pt idx="6">
                  <c:v>1</c:v>
                </c:pt>
                <c:pt idx="7">
                  <c:v>1</c:v>
                </c:pt>
                <c:pt idx="8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59AB-4F0F-B282-1049FE773A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71809408"/>
        <c:axId val="1371809824"/>
      </c:barChart>
      <c:catAx>
        <c:axId val="13718094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71809824"/>
        <c:crosses val="autoZero"/>
        <c:auto val="1"/>
        <c:lblAlgn val="ctr"/>
        <c:lblOffset val="100"/>
        <c:noMultiLvlLbl val="0"/>
      </c:catAx>
      <c:valAx>
        <c:axId val="137180982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Number of students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71809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1AB85C-75A2-4C1A-A61D-09BE0EABAFCB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760FA5DF-D4E1-4D33-B0D9-063816DD4D25}">
      <dgm:prSet phldrT="[Text]"/>
      <dgm:spPr/>
      <dgm:t>
        <a:bodyPr/>
        <a:lstStyle/>
        <a:p>
          <a:r>
            <a:rPr lang="en-GB" dirty="0"/>
            <a:t>Log feedback, employability and lab skills</a:t>
          </a:r>
        </a:p>
      </dgm:t>
    </dgm:pt>
    <dgm:pt modelId="{F4F6AE4E-6164-493F-BBA8-365DBCBD8376}" type="parTrans" cxnId="{214BBC4C-222A-4125-B581-41104EF089CE}">
      <dgm:prSet/>
      <dgm:spPr/>
      <dgm:t>
        <a:bodyPr/>
        <a:lstStyle/>
        <a:p>
          <a:endParaRPr lang="en-GB"/>
        </a:p>
      </dgm:t>
    </dgm:pt>
    <dgm:pt modelId="{0A17CA99-93A7-4A36-B4F1-54B7B7B224A8}" type="sibTrans" cxnId="{214BBC4C-222A-4125-B581-41104EF089CE}">
      <dgm:prSet/>
      <dgm:spPr/>
      <dgm:t>
        <a:bodyPr/>
        <a:lstStyle/>
        <a:p>
          <a:endParaRPr lang="en-GB"/>
        </a:p>
      </dgm:t>
    </dgm:pt>
    <dgm:pt modelId="{41529502-7C29-47F0-9AF1-037782498DAD}">
      <dgm:prSet phldrT="[Text]"/>
      <dgm:spPr/>
      <dgm:t>
        <a:bodyPr/>
        <a:lstStyle/>
        <a:p>
          <a:r>
            <a:rPr lang="en-GB" dirty="0"/>
            <a:t>Find patterns and gaps</a:t>
          </a:r>
        </a:p>
      </dgm:t>
    </dgm:pt>
    <dgm:pt modelId="{692CED7B-74E4-4FE2-9651-56EDEF7C7DCE}" type="parTrans" cxnId="{6838A10C-8EF3-488F-8278-2203A229A955}">
      <dgm:prSet/>
      <dgm:spPr/>
      <dgm:t>
        <a:bodyPr/>
        <a:lstStyle/>
        <a:p>
          <a:endParaRPr lang="en-GB"/>
        </a:p>
      </dgm:t>
    </dgm:pt>
    <dgm:pt modelId="{9EC37810-FED1-4000-A527-47C30DF3F306}" type="sibTrans" cxnId="{6838A10C-8EF3-488F-8278-2203A229A955}">
      <dgm:prSet/>
      <dgm:spPr/>
      <dgm:t>
        <a:bodyPr/>
        <a:lstStyle/>
        <a:p>
          <a:endParaRPr lang="en-GB"/>
        </a:p>
      </dgm:t>
    </dgm:pt>
    <dgm:pt modelId="{B9EEA758-17CE-4967-902D-B87211F15373}">
      <dgm:prSet phldrT="[Text]"/>
      <dgm:spPr/>
      <dgm:t>
        <a:bodyPr/>
        <a:lstStyle/>
        <a:p>
          <a:r>
            <a:rPr lang="en-GB" dirty="0"/>
            <a:t>Identify skills to improve</a:t>
          </a:r>
        </a:p>
      </dgm:t>
    </dgm:pt>
    <dgm:pt modelId="{1B5F99B7-4E62-4E5E-A0AF-41DE46C6368F}" type="parTrans" cxnId="{255CD911-F60E-4097-B26C-39D380AA0EA7}">
      <dgm:prSet/>
      <dgm:spPr/>
      <dgm:t>
        <a:bodyPr/>
        <a:lstStyle/>
        <a:p>
          <a:endParaRPr lang="en-GB"/>
        </a:p>
      </dgm:t>
    </dgm:pt>
    <dgm:pt modelId="{5325E0D4-4B2F-438D-A5EB-21B87A126501}" type="sibTrans" cxnId="{255CD911-F60E-4097-B26C-39D380AA0EA7}">
      <dgm:prSet/>
      <dgm:spPr/>
      <dgm:t>
        <a:bodyPr/>
        <a:lstStyle/>
        <a:p>
          <a:endParaRPr lang="en-GB"/>
        </a:p>
      </dgm:t>
    </dgm:pt>
    <dgm:pt modelId="{BE05EE4D-C7E0-4352-9861-C82E18F89251}">
      <dgm:prSet/>
      <dgm:spPr/>
      <dgm:t>
        <a:bodyPr/>
        <a:lstStyle/>
        <a:p>
          <a:r>
            <a:rPr lang="en-GB" dirty="0"/>
            <a:t>Links to resources</a:t>
          </a:r>
        </a:p>
      </dgm:t>
    </dgm:pt>
    <dgm:pt modelId="{329F37F1-3256-4116-93F5-D26E39721A92}" type="parTrans" cxnId="{24D72F4D-8688-480E-9BAF-932A1D672CA6}">
      <dgm:prSet/>
      <dgm:spPr/>
      <dgm:t>
        <a:bodyPr/>
        <a:lstStyle/>
        <a:p>
          <a:endParaRPr lang="en-GB"/>
        </a:p>
      </dgm:t>
    </dgm:pt>
    <dgm:pt modelId="{67372190-CA50-4A10-A0D8-6825BF32993D}" type="sibTrans" cxnId="{24D72F4D-8688-480E-9BAF-932A1D672CA6}">
      <dgm:prSet/>
      <dgm:spPr/>
      <dgm:t>
        <a:bodyPr/>
        <a:lstStyle/>
        <a:p>
          <a:endParaRPr lang="en-GB"/>
        </a:p>
      </dgm:t>
    </dgm:pt>
    <dgm:pt modelId="{D115758C-9BB6-4FA7-9F19-AAE5139BE9A7}" type="pres">
      <dgm:prSet presAssocID="{C41AB85C-75A2-4C1A-A61D-09BE0EABAFCB}" presName="CompostProcess" presStyleCnt="0">
        <dgm:presLayoutVars>
          <dgm:dir/>
          <dgm:resizeHandles val="exact"/>
        </dgm:presLayoutVars>
      </dgm:prSet>
      <dgm:spPr/>
    </dgm:pt>
    <dgm:pt modelId="{8B9E6570-8018-4548-818B-4DA9554F04B8}" type="pres">
      <dgm:prSet presAssocID="{C41AB85C-75A2-4C1A-A61D-09BE0EABAFCB}" presName="arrow" presStyleLbl="bgShp" presStyleIdx="0" presStyleCnt="1" custLinFactNeighborX="-8692" custLinFactNeighborY="6188"/>
      <dgm:spPr/>
    </dgm:pt>
    <dgm:pt modelId="{62DD4040-84A1-49A5-8FB0-238281B37369}" type="pres">
      <dgm:prSet presAssocID="{C41AB85C-75A2-4C1A-A61D-09BE0EABAFCB}" presName="linearProcess" presStyleCnt="0"/>
      <dgm:spPr/>
    </dgm:pt>
    <dgm:pt modelId="{CEF8044A-BBDE-4127-852A-0C40FB016F4A}" type="pres">
      <dgm:prSet presAssocID="{760FA5DF-D4E1-4D33-B0D9-063816DD4D25}" presName="textNode" presStyleLbl="node1" presStyleIdx="0" presStyleCnt="4">
        <dgm:presLayoutVars>
          <dgm:bulletEnabled val="1"/>
        </dgm:presLayoutVars>
      </dgm:prSet>
      <dgm:spPr/>
    </dgm:pt>
    <dgm:pt modelId="{BEFA3088-D65C-4F61-AAF0-3DF1012CE4D2}" type="pres">
      <dgm:prSet presAssocID="{0A17CA99-93A7-4A36-B4F1-54B7B7B224A8}" presName="sibTrans" presStyleCnt="0"/>
      <dgm:spPr/>
    </dgm:pt>
    <dgm:pt modelId="{60232D08-9412-45B3-A604-701CB01B4504}" type="pres">
      <dgm:prSet presAssocID="{41529502-7C29-47F0-9AF1-037782498DAD}" presName="textNode" presStyleLbl="node1" presStyleIdx="1" presStyleCnt="4">
        <dgm:presLayoutVars>
          <dgm:bulletEnabled val="1"/>
        </dgm:presLayoutVars>
      </dgm:prSet>
      <dgm:spPr/>
    </dgm:pt>
    <dgm:pt modelId="{039F0957-4F3B-405A-9034-3EBC6AD00E38}" type="pres">
      <dgm:prSet presAssocID="{9EC37810-FED1-4000-A527-47C30DF3F306}" presName="sibTrans" presStyleCnt="0"/>
      <dgm:spPr/>
    </dgm:pt>
    <dgm:pt modelId="{6AB0BEA9-C4FD-4F9C-8BE0-92411C0798BF}" type="pres">
      <dgm:prSet presAssocID="{B9EEA758-17CE-4967-902D-B87211F15373}" presName="textNode" presStyleLbl="node1" presStyleIdx="2" presStyleCnt="4">
        <dgm:presLayoutVars>
          <dgm:bulletEnabled val="1"/>
        </dgm:presLayoutVars>
      </dgm:prSet>
      <dgm:spPr/>
    </dgm:pt>
    <dgm:pt modelId="{AC989CA5-7821-43ED-8ABF-ADC0022F9A7B}" type="pres">
      <dgm:prSet presAssocID="{5325E0D4-4B2F-438D-A5EB-21B87A126501}" presName="sibTrans" presStyleCnt="0"/>
      <dgm:spPr/>
    </dgm:pt>
    <dgm:pt modelId="{3F43A711-AEDF-4ADD-B2B6-B693780F41A1}" type="pres">
      <dgm:prSet presAssocID="{BE05EE4D-C7E0-4352-9861-C82E18F89251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6838A10C-8EF3-488F-8278-2203A229A955}" srcId="{C41AB85C-75A2-4C1A-A61D-09BE0EABAFCB}" destId="{41529502-7C29-47F0-9AF1-037782498DAD}" srcOrd="1" destOrd="0" parTransId="{692CED7B-74E4-4FE2-9651-56EDEF7C7DCE}" sibTransId="{9EC37810-FED1-4000-A527-47C30DF3F306}"/>
    <dgm:cxn modelId="{255CD911-F60E-4097-B26C-39D380AA0EA7}" srcId="{C41AB85C-75A2-4C1A-A61D-09BE0EABAFCB}" destId="{B9EEA758-17CE-4967-902D-B87211F15373}" srcOrd="2" destOrd="0" parTransId="{1B5F99B7-4E62-4E5E-A0AF-41DE46C6368F}" sibTransId="{5325E0D4-4B2F-438D-A5EB-21B87A126501}"/>
    <dgm:cxn modelId="{AE0C841B-88C2-448C-917C-E2FA51D1E9DF}" type="presOf" srcId="{B9EEA758-17CE-4967-902D-B87211F15373}" destId="{6AB0BEA9-C4FD-4F9C-8BE0-92411C0798BF}" srcOrd="0" destOrd="0" presId="urn:microsoft.com/office/officeart/2005/8/layout/hProcess9"/>
    <dgm:cxn modelId="{2A8B1D20-9447-43BB-B9AF-4A3767D37D96}" type="presOf" srcId="{BE05EE4D-C7E0-4352-9861-C82E18F89251}" destId="{3F43A711-AEDF-4ADD-B2B6-B693780F41A1}" srcOrd="0" destOrd="0" presId="urn:microsoft.com/office/officeart/2005/8/layout/hProcess9"/>
    <dgm:cxn modelId="{214BBC4C-222A-4125-B581-41104EF089CE}" srcId="{C41AB85C-75A2-4C1A-A61D-09BE0EABAFCB}" destId="{760FA5DF-D4E1-4D33-B0D9-063816DD4D25}" srcOrd="0" destOrd="0" parTransId="{F4F6AE4E-6164-493F-BBA8-365DBCBD8376}" sibTransId="{0A17CA99-93A7-4A36-B4F1-54B7B7B224A8}"/>
    <dgm:cxn modelId="{24D72F4D-8688-480E-9BAF-932A1D672CA6}" srcId="{C41AB85C-75A2-4C1A-A61D-09BE0EABAFCB}" destId="{BE05EE4D-C7E0-4352-9861-C82E18F89251}" srcOrd="3" destOrd="0" parTransId="{329F37F1-3256-4116-93F5-D26E39721A92}" sibTransId="{67372190-CA50-4A10-A0D8-6825BF32993D}"/>
    <dgm:cxn modelId="{E3F8B395-218A-4594-A766-C3079943F837}" type="presOf" srcId="{760FA5DF-D4E1-4D33-B0D9-063816DD4D25}" destId="{CEF8044A-BBDE-4127-852A-0C40FB016F4A}" srcOrd="0" destOrd="0" presId="urn:microsoft.com/office/officeart/2005/8/layout/hProcess9"/>
    <dgm:cxn modelId="{CE9D37D6-827A-4849-BBB5-9220B7E1D29F}" type="presOf" srcId="{C41AB85C-75A2-4C1A-A61D-09BE0EABAFCB}" destId="{D115758C-9BB6-4FA7-9F19-AAE5139BE9A7}" srcOrd="0" destOrd="0" presId="urn:microsoft.com/office/officeart/2005/8/layout/hProcess9"/>
    <dgm:cxn modelId="{4C2C42F2-04FB-4E4A-88AB-8AAB3311C5AB}" type="presOf" srcId="{41529502-7C29-47F0-9AF1-037782498DAD}" destId="{60232D08-9412-45B3-A604-701CB01B4504}" srcOrd="0" destOrd="0" presId="urn:microsoft.com/office/officeart/2005/8/layout/hProcess9"/>
    <dgm:cxn modelId="{17C3BCD2-79DC-45FC-B86B-A47C7282E231}" type="presParOf" srcId="{D115758C-9BB6-4FA7-9F19-AAE5139BE9A7}" destId="{8B9E6570-8018-4548-818B-4DA9554F04B8}" srcOrd="0" destOrd="0" presId="urn:microsoft.com/office/officeart/2005/8/layout/hProcess9"/>
    <dgm:cxn modelId="{1EF15476-ECA0-4D96-9A52-22F44DB7BB03}" type="presParOf" srcId="{D115758C-9BB6-4FA7-9F19-AAE5139BE9A7}" destId="{62DD4040-84A1-49A5-8FB0-238281B37369}" srcOrd="1" destOrd="0" presId="urn:microsoft.com/office/officeart/2005/8/layout/hProcess9"/>
    <dgm:cxn modelId="{A4F20E88-9172-4AB5-B39A-19A4C2DC4A4B}" type="presParOf" srcId="{62DD4040-84A1-49A5-8FB0-238281B37369}" destId="{CEF8044A-BBDE-4127-852A-0C40FB016F4A}" srcOrd="0" destOrd="0" presId="urn:microsoft.com/office/officeart/2005/8/layout/hProcess9"/>
    <dgm:cxn modelId="{045E0680-BAD8-4319-B27A-5FF4FB44FA6F}" type="presParOf" srcId="{62DD4040-84A1-49A5-8FB0-238281B37369}" destId="{BEFA3088-D65C-4F61-AAF0-3DF1012CE4D2}" srcOrd="1" destOrd="0" presId="urn:microsoft.com/office/officeart/2005/8/layout/hProcess9"/>
    <dgm:cxn modelId="{133F8FB3-ADCF-4F46-95FE-8394FA73C782}" type="presParOf" srcId="{62DD4040-84A1-49A5-8FB0-238281B37369}" destId="{60232D08-9412-45B3-A604-701CB01B4504}" srcOrd="2" destOrd="0" presId="urn:microsoft.com/office/officeart/2005/8/layout/hProcess9"/>
    <dgm:cxn modelId="{74187758-CF50-40B4-9363-238A35044CBD}" type="presParOf" srcId="{62DD4040-84A1-49A5-8FB0-238281B37369}" destId="{039F0957-4F3B-405A-9034-3EBC6AD00E38}" srcOrd="3" destOrd="0" presId="urn:microsoft.com/office/officeart/2005/8/layout/hProcess9"/>
    <dgm:cxn modelId="{259E52AF-DA04-44E9-8634-C23942576B13}" type="presParOf" srcId="{62DD4040-84A1-49A5-8FB0-238281B37369}" destId="{6AB0BEA9-C4FD-4F9C-8BE0-92411C0798BF}" srcOrd="4" destOrd="0" presId="urn:microsoft.com/office/officeart/2005/8/layout/hProcess9"/>
    <dgm:cxn modelId="{1EB148DC-5281-4780-83C5-EBFABE829AE7}" type="presParOf" srcId="{62DD4040-84A1-49A5-8FB0-238281B37369}" destId="{AC989CA5-7821-43ED-8ABF-ADC0022F9A7B}" srcOrd="5" destOrd="0" presId="urn:microsoft.com/office/officeart/2005/8/layout/hProcess9"/>
    <dgm:cxn modelId="{F004DB0A-9542-483F-899B-DD2A0F3A0AEC}" type="presParOf" srcId="{62DD4040-84A1-49A5-8FB0-238281B37369}" destId="{3F43A711-AEDF-4ADD-B2B6-B693780F41A1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9E6570-8018-4548-818B-4DA9554F04B8}">
      <dsp:nvSpPr>
        <dsp:cNvPr id="0" name=""/>
        <dsp:cNvSpPr/>
      </dsp:nvSpPr>
      <dsp:spPr>
        <a:xfrm>
          <a:off x="12669" y="0"/>
          <a:ext cx="9632362" cy="4381500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F8044A-BBDE-4127-852A-0C40FB016F4A}">
      <dsp:nvSpPr>
        <dsp:cNvPr id="0" name=""/>
        <dsp:cNvSpPr/>
      </dsp:nvSpPr>
      <dsp:spPr>
        <a:xfrm>
          <a:off x="5671" y="1314449"/>
          <a:ext cx="2727915" cy="17526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Log feedback, employability and lab skills</a:t>
          </a:r>
        </a:p>
      </dsp:txBody>
      <dsp:txXfrm>
        <a:off x="91226" y="1400004"/>
        <a:ext cx="2556805" cy="1581490"/>
      </dsp:txXfrm>
    </dsp:sp>
    <dsp:sp modelId="{60232D08-9412-45B3-A604-701CB01B4504}">
      <dsp:nvSpPr>
        <dsp:cNvPr id="0" name=""/>
        <dsp:cNvSpPr/>
      </dsp:nvSpPr>
      <dsp:spPr>
        <a:xfrm>
          <a:off x="2869982" y="1314449"/>
          <a:ext cx="2727915" cy="1752600"/>
        </a:xfrm>
        <a:prstGeom prst="roundRect">
          <a:avLst/>
        </a:prstGeom>
        <a:solidFill>
          <a:schemeClr val="accent5">
            <a:hueOff val="497871"/>
            <a:satOff val="-1373"/>
            <a:lumOff val="6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Find patterns and gaps</a:t>
          </a:r>
        </a:p>
      </dsp:txBody>
      <dsp:txXfrm>
        <a:off x="2955537" y="1400004"/>
        <a:ext cx="2556805" cy="1581490"/>
      </dsp:txXfrm>
    </dsp:sp>
    <dsp:sp modelId="{6AB0BEA9-C4FD-4F9C-8BE0-92411C0798BF}">
      <dsp:nvSpPr>
        <dsp:cNvPr id="0" name=""/>
        <dsp:cNvSpPr/>
      </dsp:nvSpPr>
      <dsp:spPr>
        <a:xfrm>
          <a:off x="5734293" y="1314449"/>
          <a:ext cx="2727915" cy="1752600"/>
        </a:xfrm>
        <a:prstGeom prst="roundRect">
          <a:avLst/>
        </a:prstGeom>
        <a:solidFill>
          <a:schemeClr val="accent5">
            <a:hueOff val="995743"/>
            <a:satOff val="-2746"/>
            <a:lumOff val="1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Identify skills to improve</a:t>
          </a:r>
        </a:p>
      </dsp:txBody>
      <dsp:txXfrm>
        <a:off x="5819848" y="1400004"/>
        <a:ext cx="2556805" cy="1581490"/>
      </dsp:txXfrm>
    </dsp:sp>
    <dsp:sp modelId="{3F43A711-AEDF-4ADD-B2B6-B693780F41A1}">
      <dsp:nvSpPr>
        <dsp:cNvPr id="0" name=""/>
        <dsp:cNvSpPr/>
      </dsp:nvSpPr>
      <dsp:spPr>
        <a:xfrm>
          <a:off x="8598604" y="1314449"/>
          <a:ext cx="2727915" cy="1752600"/>
        </a:xfrm>
        <a:prstGeom prst="roundRect">
          <a:avLst/>
        </a:prstGeom>
        <a:solidFill>
          <a:schemeClr val="accent5">
            <a:hueOff val="1493614"/>
            <a:satOff val="-4119"/>
            <a:lumOff val="19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Links to resources</a:t>
          </a:r>
        </a:p>
      </dsp:txBody>
      <dsp:txXfrm>
        <a:off x="8684159" y="1400004"/>
        <a:ext cx="2556805" cy="15814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2B8EB0-565B-43B8-BBA2-D676F2BF308C}" type="datetimeFigureOut">
              <a:rPr lang="en-GB" smtClean="0"/>
              <a:t>17/05/2023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AAB832-9232-445B-B2B9-6B34A34ED5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0413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iscmail.ac.uk/cgi-bin/WA-JISC.exe?A0=CETIS-PORTFOLIO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jisc.ac.uk/guides/e-portfolios" TargetMode="Externa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AAB832-9232-445B-B2B9-6B34A34ED59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7102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AAB832-9232-445B-B2B9-6B34A34ED59D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97794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AAB832-9232-445B-B2B9-6B34A34ED59D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88414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AAB832-9232-445B-B2B9-6B34A34ED59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0001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AAB832-9232-445B-B2B9-6B34A34ED59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41794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AAB832-9232-445B-B2B9-6B34A34ED59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46136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AAB832-9232-445B-B2B9-6B34A34ED59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0710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Sutherland and Powell, 2007. 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CETIS Portfolio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[Online]. Available from: </a:t>
            </a:r>
            <a:r>
              <a:rPr lang="en-US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https://www.jiscmail.ac.uk/cgi-bin/WA-JISC.exe?A0=CETIS-PORTFOLIO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JISC, 2019. </a:t>
            </a: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to enhance student learning, progression and employability with e-portfolios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[Online]. Available from: </a:t>
            </a:r>
            <a:r>
              <a:rPr lang="en-GB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https://www.jisc.ac.uk/guides/e-portfolios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AAB832-9232-445B-B2B9-6B34A34ED59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3757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AAB832-9232-445B-B2B9-6B34A34ED59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49063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AAB832-9232-445B-B2B9-6B34A34ED59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5475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AAB832-9232-445B-B2B9-6B34A34ED59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27489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AAB832-9232-445B-B2B9-6B34A34ED59D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7913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5/17/2023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29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5/17/2023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980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5/17/2023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33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5/17/2023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611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5/17/2023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80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5/17/2023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77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5/17/2023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701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5/17/2023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02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5/17/2023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82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5/17/2023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014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6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7" Type="http://schemas.openxmlformats.org/officeDocument/2006/relationships/image" Target="../media/image2.png"/><Relationship Id="rId2" Type="http://schemas.microsoft.com/office/2007/relationships/media" Target="../media/media1.mp4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dvance-he.ac.uk/knowledge-hub/developing-engagement-feedback-toolkit-deft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jisc.ac.uk/guides/e-portfolio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onenote:https://computingservices-my.sharepoint.com/personal/cl2255_bath_ac_uk/Documents/ePortfolio%20master%20copy/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mputingservices-my.sharepoint.com/personal/cl2255_bath_ac_uk/_layouts/OneNote.aspx?id=%2Fpersonal%2Fcl2255_bath_ac_uk%2FDocuments%2FePortfolio%20master%20copy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cl2255@bath.ac.uk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journals.sagepub.com/doi/10.3102/003465430298487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xerte.bath.ac.uk/play.php?template_id=2433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Video 27">
            <a:extLst>
              <a:ext uri="{FF2B5EF4-FFF2-40B4-BE49-F238E27FC236}">
                <a16:creationId xmlns:a16="http://schemas.microsoft.com/office/drawing/2014/main" id="{B8C89EE0-C015-43FB-A2BC-2640F0CBFD42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 rotWithShape="1">
          <a:blip r:embed="rId6"/>
          <a:srcRect r="1" b="285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chemeClr val="tx1">
                  <a:alpha val="3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49"/>
            <a:ext cx="10058400" cy="366375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</a:rPr>
              <a:t>ePortfolios – the past, the present and the future of skills development in higher education.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7280" y="4602710"/>
            <a:ext cx="10058400" cy="159418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1600" b="1" dirty="0">
                <a:solidFill>
                  <a:schemeClr val="bg1"/>
                </a:solidFill>
              </a:rPr>
              <a:t>Dr Cressida Lyon </a:t>
            </a:r>
            <a:r>
              <a:rPr lang="en-US" sz="1600" dirty="0">
                <a:solidFill>
                  <a:schemeClr val="bg1"/>
                </a:solidFill>
              </a:rPr>
              <a:t>(cl2255@bath.ac.uk)</a:t>
            </a:r>
          </a:p>
          <a:p>
            <a:pPr algn="ctr">
              <a:lnSpc>
                <a:spcPct val="100000"/>
              </a:lnSpc>
            </a:pPr>
            <a:r>
              <a:rPr lang="en-US" sz="1600" dirty="0">
                <a:solidFill>
                  <a:schemeClr val="bg1"/>
                </a:solidFill>
              </a:rPr>
              <a:t>University of Bath</a:t>
            </a:r>
          </a:p>
          <a:p>
            <a:pPr algn="ctr">
              <a:lnSpc>
                <a:spcPct val="100000"/>
              </a:lnSpc>
            </a:pPr>
            <a:r>
              <a:rPr lang="en-US" sz="1600" dirty="0">
                <a:solidFill>
                  <a:schemeClr val="bg1"/>
                </a:solidFill>
              </a:rPr>
              <a:t>Dept of Life Sciences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34E5597F-CE67-4085-9548-E6A8036DA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393881" y="4035362"/>
            <a:ext cx="5404237" cy="0"/>
          </a:xfrm>
          <a:prstGeom prst="line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8C20DEF0-3B11-45A2-9773-07E14DD697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094" y="530597"/>
            <a:ext cx="2531105" cy="84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91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10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28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90D0034-F768-41E7-85D4-F38C4DE85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D90D49-AA61-4DF0-8F55-68A645D35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516836"/>
            <a:ext cx="3100136" cy="1960234"/>
          </a:xfrm>
        </p:spPr>
        <p:txBody>
          <a:bodyPr>
            <a:normAutofit/>
          </a:bodyPr>
          <a:lstStyle/>
          <a:p>
            <a:r>
              <a:rPr lang="en-GB" sz="4000">
                <a:solidFill>
                  <a:srgbClr val="4C4D35"/>
                </a:solidFill>
              </a:rPr>
              <a:t>Feedback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A0A5CF6-407C-4691-8122-49DF69D00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0927" y="2633962"/>
            <a:ext cx="283464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052C373-5FE7-5408-C917-6A5ED9F8B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371" y="2790855"/>
            <a:ext cx="3084844" cy="3311766"/>
          </a:xfrm>
        </p:spPr>
        <p:txBody>
          <a:bodyPr>
            <a:normAutofit/>
          </a:bodyPr>
          <a:lstStyle/>
          <a:p>
            <a:r>
              <a:rPr lang="en-GB"/>
              <a:t>Enables </a:t>
            </a:r>
            <a:r>
              <a:rPr lang="en-GB" dirty="0"/>
              <a:t>students to use feedback more effectively </a:t>
            </a:r>
          </a:p>
          <a:p>
            <a:r>
              <a:rPr lang="en-GB" dirty="0"/>
              <a:t>Based on Advance HE’s </a:t>
            </a:r>
            <a:r>
              <a:rPr lang="en-GB" dirty="0">
                <a:hlinkClick r:id="rId3"/>
              </a:rPr>
              <a:t>Developing Engagement with Feedback Toolkit</a:t>
            </a:r>
            <a:endParaRPr lang="en-GB" dirty="0"/>
          </a:p>
          <a:p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0A942BD-2E99-4BF1-A212-3431A93B8B8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-1" b="10292"/>
          <a:stretch/>
        </p:blipFill>
        <p:spPr>
          <a:xfrm>
            <a:off x="4080728" y="10"/>
            <a:ext cx="811127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10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73ECEC8-0F24-45B8-950F-35FC94BCEA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6B1B20-83D4-4802-BC70-0B29805A7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257" y="634946"/>
            <a:ext cx="3690257" cy="1450757"/>
          </a:xfrm>
        </p:spPr>
        <p:txBody>
          <a:bodyPr>
            <a:normAutofit/>
          </a:bodyPr>
          <a:lstStyle/>
          <a:p>
            <a:r>
              <a:rPr lang="en-GB" dirty="0"/>
              <a:t>Employability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9EB8C68-FF1B-4849-867B-32D29B19F1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0797" y="2250460"/>
            <a:ext cx="34747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DE18E52-FC1F-9918-7376-1C8EF89E23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257" y="2407436"/>
            <a:ext cx="3690257" cy="3461658"/>
          </a:xfrm>
        </p:spPr>
        <p:txBody>
          <a:bodyPr>
            <a:normAutofit/>
          </a:bodyPr>
          <a:lstStyle/>
          <a:p>
            <a:r>
              <a:rPr lang="en-US" sz="2400" dirty="0"/>
              <a:t>Based on ideas from </a:t>
            </a:r>
            <a:r>
              <a:rPr lang="en-GB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JISC Guide: “</a:t>
            </a:r>
            <a:r>
              <a:rPr lang="en-GB" sz="24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How to enhance student learning, progression and employability with e-portfolios</a:t>
            </a:r>
            <a:r>
              <a:rPr lang="en-GB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” (JISC, 2019)</a:t>
            </a:r>
          </a:p>
          <a:p>
            <a:r>
              <a:rPr lang="en-GB" sz="2400" dirty="0">
                <a:cs typeface="Times New Roman" panose="02020603050405020304" pitchFamily="18" charset="0"/>
              </a:rPr>
              <a:t>And advice from University of Bath Careers Service</a:t>
            </a:r>
            <a:endParaRPr lang="en-US" sz="24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4FCDC51-952A-471E-88DB-37144E521B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" b="1631"/>
          <a:stretch/>
        </p:blipFill>
        <p:spPr>
          <a:xfrm>
            <a:off x="4718541" y="323555"/>
            <a:ext cx="6909801" cy="576070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B53612E-ADB2-4457-9688-89506397A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93BBD5-0DC1-4E42-96F5-AE19173C0E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2430" y="453249"/>
            <a:ext cx="600075" cy="59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105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7B74F2B-9534-4540-96B0-5C8E958B9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F6631A-B7D7-495D-9CCC-1BF70FDCE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2074" y="286603"/>
            <a:ext cx="5983605" cy="1450757"/>
          </a:xfrm>
        </p:spPr>
        <p:txBody>
          <a:bodyPr>
            <a:normAutofit/>
          </a:bodyPr>
          <a:lstStyle/>
          <a:p>
            <a:r>
              <a:rPr lang="en-GB" dirty="0"/>
              <a:t>ePortfolio – a tour</a:t>
            </a:r>
          </a:p>
        </p:txBody>
      </p:sp>
      <p:pic>
        <p:nvPicPr>
          <p:cNvPr id="5" name="Picture 4" descr="Person pointing on a map">
            <a:extLst>
              <a:ext uri="{FF2B5EF4-FFF2-40B4-BE49-F238E27FC236}">
                <a16:creationId xmlns:a16="http://schemas.microsoft.com/office/drawing/2014/main" id="{6E2EC489-B843-6838-D0F5-E1B62E055B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312" r="31925"/>
          <a:stretch/>
        </p:blipFill>
        <p:spPr>
          <a:xfrm>
            <a:off x="20" y="10"/>
            <a:ext cx="4580077" cy="6400784"/>
          </a:xfrm>
          <a:prstGeom prst="rect">
            <a:avLst/>
          </a:prstGeom>
        </p:spPr>
      </p:pic>
      <p:cxnSp>
        <p:nvCxnSpPr>
          <p:cNvPr id="11" name="!!Straight Connector">
            <a:extLst>
              <a:ext uri="{FF2B5EF4-FFF2-40B4-BE49-F238E27FC236}">
                <a16:creationId xmlns:a16="http://schemas.microsoft.com/office/drawing/2014/main" id="{33BECB2B-2CFA-412C-880F-C4B609749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42903" y="1917852"/>
            <a:ext cx="59436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B9E0E-90F1-4459-99BB-0BF0473FC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2074" y="2108201"/>
            <a:ext cx="5983606" cy="3760891"/>
          </a:xfrm>
        </p:spPr>
        <p:txBody>
          <a:bodyPr>
            <a:normAutofit/>
          </a:bodyPr>
          <a:lstStyle/>
          <a:p>
            <a:r>
              <a:rPr lang="en-GB" dirty="0">
                <a:hlinkClick r:id="rId3"/>
              </a:rPr>
              <a:t>ePortfolio master copy</a:t>
            </a:r>
            <a:r>
              <a:rPr lang="en-GB" dirty="0"/>
              <a:t>  (</a:t>
            </a:r>
            <a:r>
              <a:rPr lang="en-GB" dirty="0">
                <a:hlinkClick r:id="rId4"/>
              </a:rPr>
              <a:t>Web view</a:t>
            </a:r>
            <a:r>
              <a:rPr lang="en-GB" dirty="0"/>
              <a:t>)</a:t>
            </a:r>
          </a:p>
          <a:p>
            <a:r>
              <a:rPr lang="en-GB" dirty="0"/>
              <a:t>If you would like access to view the ePortfolio, email me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1B60310-C5C3-46A0-A452-2A0B00843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14456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E5A19-3E99-1963-F5C6-42717F420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did it go? Start of semester 2…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053E6D3-3EDF-DBDE-7D0B-4AC83AFF10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55% of students had not logged any feedback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4F57DC4-CCE3-D8A0-89FF-CFC8F790922D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214523910"/>
              </p:ext>
            </p:extLst>
          </p:nvPr>
        </p:nvGraphicFramePr>
        <p:xfrm>
          <a:off x="444640" y="2886420"/>
          <a:ext cx="5461803" cy="31698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3E1C2B2-0926-03D7-BAC2-CA826C62A8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Why not?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41E85E-FFA8-E277-1AAF-0BCA72940DB9}"/>
              </a:ext>
            </a:extLst>
          </p:cNvPr>
          <p:cNvSpPr txBox="1"/>
          <p:nvPr/>
        </p:nvSpPr>
        <p:spPr>
          <a:xfrm>
            <a:off x="165253" y="6386731"/>
            <a:ext cx="2302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n=119 students</a:t>
            </a:r>
          </a:p>
        </p:txBody>
      </p:sp>
      <p:graphicFrame>
        <p:nvGraphicFramePr>
          <p:cNvPr id="16" name="Content Placeholder 15">
            <a:extLst>
              <a:ext uri="{FF2B5EF4-FFF2-40B4-BE49-F238E27FC236}">
                <a16:creationId xmlns:a16="http://schemas.microsoft.com/office/drawing/2014/main" id="{6FE6F52D-425A-F28A-8CE6-7CA23FC65FCF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811206149"/>
              </p:ext>
            </p:extLst>
          </p:nvPr>
        </p:nvGraphicFramePr>
        <p:xfrm>
          <a:off x="6404472" y="2886419"/>
          <a:ext cx="5459935" cy="31698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4820325F-2D4A-A4A6-9F29-153AE7F358FE}"/>
              </a:ext>
            </a:extLst>
          </p:cNvPr>
          <p:cNvSpPr txBox="1"/>
          <p:nvPr/>
        </p:nvSpPr>
        <p:spPr>
          <a:xfrm>
            <a:off x="6851495" y="6452565"/>
            <a:ext cx="5459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2"/>
                </a:solidFill>
              </a:rPr>
              <a:t>Thematic analysis of open comments from 98 students</a:t>
            </a:r>
          </a:p>
        </p:txBody>
      </p:sp>
    </p:spTree>
    <p:extLst>
      <p:ext uri="{BB962C8B-B14F-4D97-AF65-F5344CB8AC3E}">
        <p14:creationId xmlns:p14="http://schemas.microsoft.com/office/powerpoint/2010/main" val="1820859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Graphic spid="16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AB6E427-3F73-4C06-A5D5-AE52C3883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C9BDAA-0390-4B39-9B5C-BC95E5120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9919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5F21D4-AC5B-6345-F6ED-DD977E89A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6"/>
            <a:ext cx="3084844" cy="1961086"/>
          </a:xfrm>
        </p:spPr>
        <p:txBody>
          <a:bodyPr>
            <a:normAutofit/>
          </a:bodyPr>
          <a:lstStyle/>
          <a:p>
            <a:r>
              <a:rPr lang="en-GB" sz="3400" dirty="0">
                <a:solidFill>
                  <a:srgbClr val="FFFFFF"/>
                </a:solidFill>
              </a:rPr>
              <a:t>But … they identified skills that they needed to develop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04A321A-A039-4720-87B4-66A4210E0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1752" y="2638787"/>
            <a:ext cx="27432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46AACAA-7E09-92C3-F54A-0CDCA90A05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752" y="2799654"/>
            <a:ext cx="3005462" cy="3189665"/>
          </a:xfrm>
        </p:spPr>
        <p:txBody>
          <a:bodyPr>
            <a:normAutofit/>
          </a:bodyPr>
          <a:lstStyle/>
          <a:p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35768FF-3825-544F-2155-A2B8F9C039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1609" y="1049356"/>
            <a:ext cx="8100916" cy="475928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1FC253C-FEE7-5895-4CF4-C1FD65BFC424}"/>
              </a:ext>
            </a:extLst>
          </p:cNvPr>
          <p:cNvSpPr txBox="1"/>
          <p:nvPr/>
        </p:nvSpPr>
        <p:spPr>
          <a:xfrm>
            <a:off x="10539753" y="6477918"/>
            <a:ext cx="2559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n=32 students</a:t>
            </a:r>
          </a:p>
        </p:txBody>
      </p:sp>
    </p:spTree>
    <p:extLst>
      <p:ext uri="{BB962C8B-B14F-4D97-AF65-F5344CB8AC3E}">
        <p14:creationId xmlns:p14="http://schemas.microsoft.com/office/powerpoint/2010/main" val="2899523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548B4202-DCD5-4F8C-B481-743A989A9D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781D91-F17A-836A-3F43-CC3EF914A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99" y="4550230"/>
            <a:ext cx="10909073" cy="95790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What’s good? What’s bad?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9BED4B4-1CDF-0F59-D9D3-A171AED444E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-2332" r="-2125" b="2"/>
          <a:stretch/>
        </p:blipFill>
        <p:spPr>
          <a:xfrm>
            <a:off x="106502" y="640079"/>
            <a:ext cx="5989498" cy="3446376"/>
          </a:xfrm>
          <a:prstGeom prst="rect">
            <a:avLst/>
          </a:prstGeom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5DE974F8-6D88-2E36-4BCF-6EC61844F01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/>
          <a:srcRect l="-1291" r="-348" b="2"/>
          <a:stretch/>
        </p:blipFill>
        <p:spPr>
          <a:xfrm>
            <a:off x="6096000" y="584582"/>
            <a:ext cx="5827919" cy="3446376"/>
          </a:xfrm>
          <a:prstGeom prst="rect">
            <a:avLst/>
          </a:prstGeom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7F57F6B-E621-4E40-A34D-2FE12902A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1086" y="5645296"/>
            <a:ext cx="105156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8EE702CF-91CE-4661-ACBF-3C8160D1B4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EBA96D0-792B-653D-FAFC-B5C9521CEA54}"/>
              </a:ext>
            </a:extLst>
          </p:cNvPr>
          <p:cNvSpPr txBox="1"/>
          <p:nvPr/>
        </p:nvSpPr>
        <p:spPr>
          <a:xfrm>
            <a:off x="6851495" y="6452565"/>
            <a:ext cx="5459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2"/>
                </a:solidFill>
              </a:rPr>
              <a:t>Thematic analysis of open comments from 38 students</a:t>
            </a:r>
          </a:p>
        </p:txBody>
      </p:sp>
    </p:spTree>
    <p:extLst>
      <p:ext uri="{BB962C8B-B14F-4D97-AF65-F5344CB8AC3E}">
        <p14:creationId xmlns:p14="http://schemas.microsoft.com/office/powerpoint/2010/main" val="587346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7B74F2B-9534-4540-96B0-5C8E958B9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peak Pro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EB668D-0709-A87B-DCB1-EFB5DE115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2074" y="286603"/>
            <a:ext cx="5983605" cy="1450757"/>
          </a:xfrm>
        </p:spPr>
        <p:txBody>
          <a:bodyPr>
            <a:normAutofit/>
          </a:bodyPr>
          <a:lstStyle/>
          <a:p>
            <a:r>
              <a:rPr lang="en-GB" dirty="0"/>
              <a:t>What next?</a:t>
            </a:r>
          </a:p>
        </p:txBody>
      </p:sp>
      <p:pic>
        <p:nvPicPr>
          <p:cNvPr id="6" name="Picture 5" descr="Big and small arrows">
            <a:extLst>
              <a:ext uri="{FF2B5EF4-FFF2-40B4-BE49-F238E27FC236}">
                <a16:creationId xmlns:a16="http://schemas.microsoft.com/office/drawing/2014/main" id="{5CDE97C7-C701-46F6-9254-AE4CD4FA78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743" t="-1080" r="35494" b="1080"/>
          <a:stretch/>
        </p:blipFill>
        <p:spPr>
          <a:xfrm>
            <a:off x="20" y="10"/>
            <a:ext cx="4580077" cy="6400784"/>
          </a:xfrm>
          <a:prstGeom prst="rect">
            <a:avLst/>
          </a:prstGeom>
        </p:spPr>
      </p:pic>
      <p:cxnSp>
        <p:nvCxnSpPr>
          <p:cNvPr id="13" name="!!Straight Connector">
            <a:extLst>
              <a:ext uri="{FF2B5EF4-FFF2-40B4-BE49-F238E27FC236}">
                <a16:creationId xmlns:a16="http://schemas.microsoft.com/office/drawing/2014/main" id="{33BECB2B-2CFA-412C-880F-C4B609749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42903" y="1917852"/>
            <a:ext cx="59436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0A388A-4AF2-CE5B-8E1B-95742145A9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2074" y="2108201"/>
            <a:ext cx="5983606" cy="3760891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GB" sz="2400" dirty="0"/>
              <a:t>Student researchers to help evaluate the ePortfolio (and make improvements)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GB" sz="2400" dirty="0"/>
              <a:t>Marking and analysis of ePortfolios and placements </a:t>
            </a:r>
            <a:r>
              <a:rPr lang="en-GB" sz="2400"/>
              <a:t>CVs </a:t>
            </a:r>
            <a:endParaRPr lang="en-GB" sz="2400" dirty="0"/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GB" sz="2400" dirty="0"/>
              <a:t>Extend to other departments / institutions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en-GB" sz="24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1B60310-C5C3-46A0-A452-2A0B00843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EFB7E7-53E3-43AD-8EC2-8D501F9EF3C8}"/>
              </a:ext>
            </a:extLst>
          </p:cNvPr>
          <p:cNvSpPr txBox="1"/>
          <p:nvPr/>
        </p:nvSpPr>
        <p:spPr>
          <a:xfrm>
            <a:off x="186833" y="6441646"/>
            <a:ext cx="12163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If you would like to use the Feedback and Employability Skills ePortfolio with your students, get in touch! </a:t>
            </a:r>
            <a:r>
              <a:rPr lang="en-GB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cl2255@bath.ac.uk</a:t>
            </a:r>
            <a:r>
              <a:rPr lang="en-GB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99166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7E2910-913E-4F00-B997-8D2D801E6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516835"/>
            <a:ext cx="3448259" cy="1666501"/>
          </a:xfrm>
        </p:spPr>
        <p:txBody>
          <a:bodyPr>
            <a:normAutofit/>
          </a:bodyPr>
          <a:lstStyle/>
          <a:p>
            <a:r>
              <a:rPr lang="en-GB" sz="4000">
                <a:solidFill>
                  <a:srgbClr val="FFFFFF"/>
                </a:solidFill>
              </a:rPr>
              <a:t>Skills ePortfolio</a:t>
            </a:r>
          </a:p>
        </p:txBody>
      </p:sp>
      <p:cxnSp>
        <p:nvCxnSpPr>
          <p:cNvPr id="24" name="Straight Connector 21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3686" y="2353592"/>
            <a:ext cx="329184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386F5452-3C16-4694-AC65-6826B56609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676" r="14400" b="1"/>
          <a:stretch/>
        </p:blipFill>
        <p:spPr>
          <a:xfrm>
            <a:off x="4654296" y="10"/>
            <a:ext cx="753770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1279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DA51F1-8E14-4675-B1CB-79C95867D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516835"/>
            <a:ext cx="5977937" cy="1666501"/>
          </a:xfrm>
        </p:spPr>
        <p:txBody>
          <a:bodyPr>
            <a:normAutofit/>
          </a:bodyPr>
          <a:lstStyle/>
          <a:p>
            <a:r>
              <a:rPr lang="en-GB" sz="4000">
                <a:solidFill>
                  <a:srgbClr val="FFFFFF"/>
                </a:solidFill>
              </a:rPr>
              <a:t>Why Feedback?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5896" y="2353592"/>
            <a:ext cx="530352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EA544-8A53-4079-8643-CE009574B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563" y="2546224"/>
            <a:ext cx="6720654" cy="37949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>
                <a:solidFill>
                  <a:srgbClr val="FFFFFF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Feedback plays a key role in student learning and achievement </a:t>
            </a:r>
          </a:p>
          <a:p>
            <a:pPr marL="292608" lvl="1" indent="0">
              <a:buNone/>
            </a:pPr>
            <a:r>
              <a:rPr lang="en-GB" dirty="0">
                <a:solidFill>
                  <a:srgbClr val="FFFFFF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(e.g. </a:t>
            </a:r>
            <a:r>
              <a:rPr lang="en-GB" dirty="0">
                <a:solidFill>
                  <a:srgbClr val="FFFFFF"/>
                </a:solidFill>
                <a:latin typeface="Calibri" panose="020F0502020204030204" pitchFamily="34" charset="0"/>
                <a:ea typeface="Times New Roman" panose="02020603050405020304" pitchFamily="18" charset="0"/>
                <a:hlinkClick r:id="rId3"/>
              </a:rPr>
              <a:t>Hattie and Timperley, 2007</a:t>
            </a:r>
            <a:r>
              <a:rPr lang="en-GB" dirty="0">
                <a:solidFill>
                  <a:srgbClr val="FFFFFF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GB" sz="2800" dirty="0">
                <a:solidFill>
                  <a:srgbClr val="FFFFFF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</a:t>
            </a:r>
            <a:r>
              <a:rPr lang="en-GB" sz="28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tudents are less satisfied with (assessment and) feedback than any other aspect of higher education </a:t>
            </a:r>
          </a:p>
          <a:p>
            <a:pPr marL="292608" lvl="1" indent="0">
              <a:buNone/>
            </a:pPr>
            <a:r>
              <a:rPr lang="en-GB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(e.g. </a:t>
            </a:r>
            <a:r>
              <a:rPr lang="en-GB" dirty="0">
                <a:solidFill>
                  <a:srgbClr val="FFFFFF"/>
                </a:solidFill>
                <a:latin typeface="Calibri" panose="020F0502020204030204" pitchFamily="34" charset="0"/>
              </a:rPr>
              <a:t>National Student Survey (NSS), </a:t>
            </a:r>
            <a:r>
              <a:rPr lang="en-GB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Student Academic Experience Survey (SAES))</a:t>
            </a:r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9" name="Picture 8" descr="Glasses on top of a book">
            <a:extLst>
              <a:ext uri="{FF2B5EF4-FFF2-40B4-BE49-F238E27FC236}">
                <a16:creationId xmlns:a16="http://schemas.microsoft.com/office/drawing/2014/main" id="{73E008B6-FD6F-4655-A7F5-12A0681DD9F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57" r="40197" b="-1"/>
          <a:stretch/>
        </p:blipFill>
        <p:spPr>
          <a:xfrm>
            <a:off x="7611902" y="10"/>
            <a:ext cx="4580097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5116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16A0E3C-60E6-4F39-BC55-5F7C224E1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5025DAC-8B93-4160-B017-3A274A5828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3965EE-6DF3-4635-8562-A91E40310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783" y="516835"/>
            <a:ext cx="5977937" cy="166650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Why employability skills?</a:t>
            </a:r>
          </a:p>
        </p:txBody>
      </p:sp>
      <p:pic>
        <p:nvPicPr>
          <p:cNvPr id="5" name="Content Placeholder 4" descr="Two business people communicating">
            <a:extLst>
              <a:ext uri="{FF2B5EF4-FFF2-40B4-BE49-F238E27FC236}">
                <a16:creationId xmlns:a16="http://schemas.microsoft.com/office/drawing/2014/main" id="{C6694366-0CCC-4991-9872-8527BE90D46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15148" r="40272" b="-1"/>
          <a:stretch/>
        </p:blipFill>
        <p:spPr>
          <a:xfrm>
            <a:off x="20" y="10"/>
            <a:ext cx="4580077" cy="685799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00864" y="2353592"/>
            <a:ext cx="5669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EBE5C5-E12E-452A-A580-391D72313C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58863" y="2546223"/>
            <a:ext cx="6910752" cy="4140527"/>
          </a:xfrm>
        </p:spPr>
        <p:txBody>
          <a:bodyPr vert="horz" lIns="0" tIns="45720" rIns="0" bIns="45720" rtlCol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FFFFF"/>
                </a:solidFill>
              </a:rPr>
              <a:t>Graduate employment used as a metric for quality of university provision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FFFFF"/>
                </a:solidFill>
              </a:rPr>
              <a:t>Teaching Excellence Framework (TEF) </a:t>
            </a:r>
            <a:r>
              <a:rPr lang="en-US" sz="2400" dirty="0" err="1">
                <a:solidFill>
                  <a:srgbClr val="FFFFFF"/>
                </a:solidFill>
              </a:rPr>
              <a:t>emphasises</a:t>
            </a:r>
            <a:r>
              <a:rPr lang="en-US" sz="2400" dirty="0">
                <a:solidFill>
                  <a:srgbClr val="FFFFFF"/>
                </a:solidFill>
              </a:rPr>
              <a:t> importance of employability skills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FFFFF"/>
                </a:solidFill>
              </a:rPr>
              <a:t>Stakeholders: </a:t>
            </a:r>
            <a:r>
              <a:rPr lang="en-GB" sz="2400" dirty="0">
                <a:solidFill>
                  <a:srgbClr val="FFFFFF"/>
                </a:solidFill>
              </a:rPr>
              <a:t>HEIs, student, government and employer in the UK</a:t>
            </a:r>
            <a:endParaRPr lang="en-US" sz="2400" dirty="0">
              <a:solidFill>
                <a:srgbClr val="FFFFFF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FFFFF"/>
                </a:solidFill>
              </a:rPr>
              <a:t>Embed employability skills into curriculum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FFFFF"/>
                </a:solidFill>
                <a:sym typeface="Wingdings" panose="05000000000000000000" pitchFamily="2" charset="2"/>
              </a:rPr>
              <a:t>   </a:t>
            </a:r>
            <a:r>
              <a:rPr lang="en-US" sz="2400" dirty="0">
                <a:solidFill>
                  <a:srgbClr val="FFFFFF"/>
                </a:solidFill>
              </a:rPr>
              <a:t>students don’t all </a:t>
            </a:r>
            <a:r>
              <a:rPr lang="en-US" sz="2400" dirty="0" err="1">
                <a:solidFill>
                  <a:srgbClr val="FFFFFF"/>
                </a:solidFill>
              </a:rPr>
              <a:t>realise</a:t>
            </a:r>
            <a:r>
              <a:rPr lang="en-US" sz="2400" dirty="0">
                <a:solidFill>
                  <a:srgbClr val="FFFFFF"/>
                </a:solidFill>
              </a:rPr>
              <a:t> that they have 	these skills! </a:t>
            </a:r>
          </a:p>
          <a:p>
            <a:pPr>
              <a:lnSpc>
                <a:spcPct val="100000"/>
              </a:lnSpc>
            </a:pP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6347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434A20-45AF-4EEB-81BF-5888A5D8D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516835"/>
            <a:ext cx="5977937" cy="1666501"/>
          </a:xfrm>
        </p:spPr>
        <p:txBody>
          <a:bodyPr>
            <a:normAutofit/>
          </a:bodyPr>
          <a:lstStyle/>
          <a:p>
            <a:r>
              <a:rPr lang="en-GB" sz="4000">
                <a:solidFill>
                  <a:srgbClr val="FFFFFF"/>
                </a:solidFill>
              </a:rPr>
              <a:t>What is an ePortfolio?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5896" y="2353592"/>
            <a:ext cx="530352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63A9256-D5D3-4E93-B257-C932D1DE6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954" y="2700171"/>
            <a:ext cx="6565263" cy="394681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</a:pPr>
            <a:r>
              <a:rPr lang="en-GB" sz="2400" dirty="0">
                <a:solidFill>
                  <a:srgbClr val="FFFFFF"/>
                </a:solidFill>
              </a:rPr>
              <a:t>Defined as a </a:t>
            </a:r>
            <a:r>
              <a:rPr lang="en-GB" sz="2400" dirty="0">
                <a:solidFill>
                  <a:schemeClr val="bg2">
                    <a:lumMod val="50000"/>
                    <a:lumOff val="50000"/>
                  </a:schemeClr>
                </a:solidFill>
              </a:rPr>
              <a:t>“purposeful aggregation of digital items [related to learning] which ‘presents’ a selected audience with evidence of a person’s learning and/or ability” </a:t>
            </a:r>
            <a:r>
              <a:rPr lang="en-GB" sz="2400" dirty="0">
                <a:solidFill>
                  <a:srgbClr val="FFFFFF"/>
                </a:solidFill>
              </a:rPr>
              <a:t>(Sutherland and Powell, 2007). </a:t>
            </a:r>
          </a:p>
          <a:p>
            <a:pPr>
              <a:lnSpc>
                <a:spcPct val="100000"/>
              </a:lnSpc>
            </a:pPr>
            <a:r>
              <a:rPr lang="en-GB" sz="2400" dirty="0">
                <a:solidFill>
                  <a:srgbClr val="FFFFFF"/>
                </a:solidFill>
              </a:rPr>
              <a:t>Unique opportunity for:</a:t>
            </a:r>
          </a:p>
          <a:p>
            <a:pPr lvl="1"/>
            <a:r>
              <a:rPr lang="en-GB" sz="2000" dirty="0">
                <a:solidFill>
                  <a:srgbClr val="FFFFFF"/>
                </a:solidFill>
              </a:rPr>
              <a:t>Reflection </a:t>
            </a:r>
          </a:p>
          <a:p>
            <a:pPr lvl="1"/>
            <a:r>
              <a:rPr lang="en-GB" sz="2000" dirty="0">
                <a:solidFill>
                  <a:srgbClr val="FFFFFF"/>
                </a:solidFill>
              </a:rPr>
              <a:t>Self-monitoring</a:t>
            </a:r>
          </a:p>
          <a:p>
            <a:pPr lvl="1"/>
            <a:r>
              <a:rPr lang="en-GB" sz="2000" dirty="0">
                <a:solidFill>
                  <a:srgbClr val="FFFFFF"/>
                </a:solidFill>
              </a:rPr>
              <a:t>Creative expression of understanding and success</a:t>
            </a:r>
          </a:p>
          <a:p>
            <a:pPr lvl="1"/>
            <a:r>
              <a:rPr lang="en-GB" sz="2000" dirty="0">
                <a:solidFill>
                  <a:srgbClr val="FFFFFF"/>
                </a:solidFill>
              </a:rPr>
              <a:t>Developing a supportive learning community </a:t>
            </a:r>
          </a:p>
          <a:p>
            <a:pPr lvl="1"/>
            <a:r>
              <a:rPr lang="en-GB" sz="2000" dirty="0">
                <a:solidFill>
                  <a:srgbClr val="FFFFFF"/>
                </a:solidFill>
              </a:rPr>
              <a:t>Logging and monitoring skills development during an undergraduate degree</a:t>
            </a:r>
          </a:p>
          <a:p>
            <a:pPr lvl="1"/>
            <a:r>
              <a:rPr lang="en-GB" sz="2000" dirty="0">
                <a:solidFill>
                  <a:srgbClr val="FFFFFF"/>
                </a:solidFill>
              </a:rPr>
              <a:t>Demonstrating graduate capabilities </a:t>
            </a:r>
          </a:p>
          <a:p>
            <a:pPr marL="201168" lvl="1" indent="0">
              <a:buNone/>
            </a:pPr>
            <a:r>
              <a:rPr lang="en-GB" sz="2000" dirty="0">
                <a:solidFill>
                  <a:srgbClr val="FFFFFF"/>
                </a:solidFill>
              </a:rPr>
              <a:t>(JISC, 2019)</a:t>
            </a:r>
          </a:p>
          <a:p>
            <a:pPr marL="0" indent="0">
              <a:lnSpc>
                <a:spcPct val="100000"/>
              </a:lnSpc>
              <a:buNone/>
            </a:pPr>
            <a:endParaRPr lang="en-GB" sz="2400" dirty="0">
              <a:solidFill>
                <a:srgbClr val="FFFFFF"/>
              </a:solidFill>
            </a:endParaRPr>
          </a:p>
        </p:txBody>
      </p:sp>
      <p:pic>
        <p:nvPicPr>
          <p:cNvPr id="7" name="Picture 6" descr="Abstract blurred public library with bookshelves">
            <a:extLst>
              <a:ext uri="{FF2B5EF4-FFF2-40B4-BE49-F238E27FC236}">
                <a16:creationId xmlns:a16="http://schemas.microsoft.com/office/drawing/2014/main" id="{0F7666F8-2314-4A1F-7535-08C48D51E1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41" r="38880" b="-1"/>
          <a:stretch/>
        </p:blipFill>
        <p:spPr>
          <a:xfrm>
            <a:off x="7611902" y="10"/>
            <a:ext cx="4580097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9595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38D40-D6FD-42AE-A65D-60B73D6CF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Skills ePortfolio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65E81F3-83AB-4720-8DBD-990C9387CD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8474730"/>
              </p:ext>
            </p:extLst>
          </p:nvPr>
        </p:nvGraphicFramePr>
        <p:xfrm>
          <a:off x="429904" y="1980370"/>
          <a:ext cx="11332191" cy="4381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31643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16A0E3C-60E6-4F39-BC55-5F7C224E1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5025DAC-8B93-4160-B017-3A274A5828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4FAA6B4-BAFB-4474-9B14-DC83A9096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E5244E-32EC-4B7E-8AED-FE494C224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320" y="286603"/>
            <a:ext cx="10058400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ePortfolio Software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364CDC3-ADB0-4691-9286-5925F160C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31509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A2E08F8-82D8-420D-B917-17AFD465213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036320" y="2622220"/>
            <a:ext cx="2939515" cy="273283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6E45B13-928F-4B8E-9C80-778ABB61C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3704" y="2036514"/>
            <a:ext cx="4586187" cy="172549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F1D52F-26A6-4552-A94A-68831F0B08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3932" y="3634740"/>
            <a:ext cx="3771576" cy="2514384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B148495-5F82-48E2-A76C-C8E1C8949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17895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D95B6-F0BC-435A-B8F3-07FBF484A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OneNote vs </a:t>
            </a:r>
            <a:r>
              <a:rPr lang="en-GB" dirty="0" err="1"/>
              <a:t>Mahara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C10974-3D0C-411C-A80B-5C4A0DB33E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Onenote</a:t>
            </a:r>
            <a:r>
              <a:rPr lang="en-GB" dirty="0"/>
              <a:t> class notebook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C53741-3B7E-4D8C-B3FF-5581D5EA52F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sz="1600" dirty="0"/>
              <a:t>Familiar interface (Microsoft)</a:t>
            </a:r>
          </a:p>
          <a:p>
            <a:r>
              <a:rPr lang="en-GB" sz="1600" dirty="0"/>
              <a:t>Can use content library to share template pages</a:t>
            </a:r>
          </a:p>
          <a:p>
            <a:r>
              <a:rPr lang="en-GB" sz="1600" dirty="0"/>
              <a:t>Can link to and embed documents into your notes</a:t>
            </a:r>
          </a:p>
          <a:p>
            <a:r>
              <a:rPr lang="en-GB" sz="1600" dirty="0"/>
              <a:t>Can add colour coding and images</a:t>
            </a:r>
          </a:p>
          <a:p>
            <a:r>
              <a:rPr lang="en-GB" sz="1600" dirty="0"/>
              <a:t>Easy to share with lecturer</a:t>
            </a:r>
          </a:p>
          <a:p>
            <a:r>
              <a:rPr lang="en-GB" sz="1600" dirty="0"/>
              <a:t>Can add content on nearly any device</a:t>
            </a:r>
          </a:p>
          <a:p>
            <a:r>
              <a:rPr lang="en-GB" sz="1600" dirty="0"/>
              <a:t>Built in accessibility software</a:t>
            </a:r>
          </a:p>
          <a:p>
            <a:r>
              <a:rPr lang="en-GB" sz="1600" dirty="0"/>
              <a:t>Associated Teams page for questions / links</a:t>
            </a:r>
          </a:p>
          <a:p>
            <a:endParaRPr lang="en-GB" sz="1600" dirty="0"/>
          </a:p>
          <a:p>
            <a:endParaRPr lang="en-GB" sz="16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265DBD9-0D38-45E9-BBDF-DD7134E192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 err="1"/>
              <a:t>mahara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9FEA91C-3E4D-4072-A395-CFCB4BB38BF2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Interface is less familiar (takes time to learn)</a:t>
            </a:r>
          </a:p>
          <a:p>
            <a:r>
              <a:rPr lang="en-GB" dirty="0"/>
              <a:t>Can create and share template pages</a:t>
            </a:r>
          </a:p>
          <a:p>
            <a:r>
              <a:rPr lang="en-GB" dirty="0"/>
              <a:t>Can’t link to or embed documents</a:t>
            </a:r>
          </a:p>
          <a:p>
            <a:r>
              <a:rPr lang="en-GB" dirty="0"/>
              <a:t>Can’t add colour coding and images</a:t>
            </a:r>
          </a:p>
          <a:p>
            <a:r>
              <a:rPr lang="en-GB" dirty="0"/>
              <a:t>Can share with lecturer (had to provide instructions)</a:t>
            </a:r>
          </a:p>
        </p:txBody>
      </p:sp>
    </p:spTree>
    <p:extLst>
      <p:ext uri="{BB962C8B-B14F-4D97-AF65-F5344CB8AC3E}">
        <p14:creationId xmlns:p14="http://schemas.microsoft.com/office/powerpoint/2010/main" val="119279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648593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DD1EDE-9804-4E5B-A10C-B9F60ADE1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69" y="605896"/>
            <a:ext cx="3642309" cy="5646208"/>
          </a:xfrm>
        </p:spPr>
        <p:txBody>
          <a:bodyPr anchor="ctr">
            <a:normAutofit/>
          </a:bodyPr>
          <a:lstStyle/>
          <a:p>
            <a:r>
              <a:rPr lang="en-GB" sz="4400">
                <a:solidFill>
                  <a:srgbClr val="FFFFFF"/>
                </a:solidFill>
              </a:rPr>
              <a:t>Online self paced training module (Year 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B23E28-B412-47C5-A6FB-CEE0F2941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1747" y="605896"/>
            <a:ext cx="7051429" cy="6242538"/>
          </a:xfrm>
        </p:spPr>
        <p:txBody>
          <a:bodyPr anchor="ctr">
            <a:normAutofit fontScale="92500" lnSpcReduction="20000"/>
          </a:bodyPr>
          <a:lstStyle/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GB" sz="3200" dirty="0"/>
              <a:t>What is an ePortfolio?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GB" sz="3200" dirty="0"/>
              <a:t>How to set up the ePortfolio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GB" sz="3200" dirty="0"/>
              <a:t>What skills are important to succeed at University?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GB" sz="3200" dirty="0"/>
              <a:t>Setting goals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GB" sz="3200" dirty="0"/>
              <a:t>Feedback: what is it? Feedback as a tool for learning. Logging feedback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GB" sz="3200" dirty="0"/>
              <a:t>Employability skills: what are they? How to demonstrate evidence of employability skills</a:t>
            </a:r>
            <a:endParaRPr lang="en-GB" sz="3200" dirty="0">
              <a:hlinkClick r:id="rId3"/>
            </a:endParaRPr>
          </a:p>
          <a:p>
            <a:pPr>
              <a:lnSpc>
                <a:spcPct val="100000"/>
              </a:lnSpc>
            </a:pPr>
            <a:endParaRPr lang="en-GB" sz="3200" dirty="0">
              <a:hlinkClick r:id="rId3"/>
            </a:endParaRPr>
          </a:p>
          <a:p>
            <a:pPr>
              <a:lnSpc>
                <a:spcPct val="100000"/>
              </a:lnSpc>
            </a:pPr>
            <a:r>
              <a:rPr lang="en-GB" sz="3200" dirty="0">
                <a:hlinkClick r:id="rId3"/>
              </a:rPr>
              <a:t>Online training module </a:t>
            </a:r>
            <a:r>
              <a:rPr lang="en-GB" sz="3200" dirty="0"/>
              <a:t>(Xerte)</a:t>
            </a:r>
          </a:p>
          <a:p>
            <a:pPr>
              <a:lnSpc>
                <a:spcPct val="100000"/>
              </a:lnSpc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427794118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PPRESENTATIONGUID" val="4bc7edf5-5ae2-48d0-b82e-8ab49199e5c2"/>
  <p:tag name="WASPOLLED" val="06FF4BC1A9114539ABC39FE0D99C4C2D"/>
  <p:tag name="TPVERSION" val="8"/>
  <p:tag name="TPFULLVERSION" val="8.5.2.3"/>
  <p:tag name="PPTVERSION" val="16"/>
  <p:tag name="TPOS" val="2"/>
  <p:tag name="TPLASTSAVEVERSION" val="6.3 PC"/>
</p:tagLst>
</file>

<file path=ppt/theme/theme1.xml><?xml version="1.0" encoding="utf-8"?>
<a:theme xmlns:a="http://schemas.openxmlformats.org/drawingml/2006/main" name="RetrospectVTI">
  <a:themeElements>
    <a:clrScheme name="">
      <a:dk1>
        <a:srgbClr val="000000"/>
      </a:dk1>
      <a:lt1>
        <a:srgbClr val="FFFFFF"/>
      </a:lt1>
      <a:dk2>
        <a:srgbClr val="243541"/>
      </a:dk2>
      <a:lt2>
        <a:srgbClr val="E2E5E8"/>
      </a:lt2>
      <a:accent1>
        <a:srgbClr val="E88B33"/>
      </a:accent1>
      <a:accent2>
        <a:srgbClr val="AEA33A"/>
      </a:accent2>
      <a:accent3>
        <a:srgbClr val="8CAB4A"/>
      </a:accent3>
      <a:accent4>
        <a:srgbClr val="57B636"/>
      </a:accent4>
      <a:accent5>
        <a:srgbClr val="2EBA43"/>
      </a:accent5>
      <a:accent6>
        <a:srgbClr val="33B67D"/>
      </a:accent6>
      <a:hlink>
        <a:srgbClr val="5F84A8"/>
      </a:hlink>
      <a:folHlink>
        <a:srgbClr val="7F7F7F"/>
      </a:folHlink>
    </a:clrScheme>
    <a:fontScheme name="Retrospect">
      <a:majorFont>
        <a:latin typeface="Georgia Pro Cond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peak Pro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31F006B4-A9E1-4F39-85C8-FB836F91934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6377351-63A1-4C2E-8C9A-66CDD70F16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F3CD65D-61A5-43C9-A837-6EC73C7DA8AB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Metadata/LabelInfo.xml><?xml version="1.0" encoding="utf-8"?>
<clbl:labelList xmlns:clbl="http://schemas.microsoft.com/office/2020/mipLabelMetadata">
  <clbl:label id="{377e3d22-4ea1-422d-b0ad-8fcc89406b9e}" enabled="0" method="" siteId="{377e3d22-4ea1-422d-b0ad-8fcc89406b9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{5EE3F441-DBA3-4AA0-B6DF-6ABD3FC52156}tf11437505_win32</Template>
  <TotalTime>3473</TotalTime>
  <Words>711</Words>
  <Application>Microsoft Office PowerPoint</Application>
  <PresentationFormat>Widescreen</PresentationFormat>
  <Paragraphs>98</Paragraphs>
  <Slides>16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Georgia Pro Cond Light</vt:lpstr>
      <vt:lpstr>Speak Pro</vt:lpstr>
      <vt:lpstr>RetrospectVTI</vt:lpstr>
      <vt:lpstr>ePortfolios – the past, the present and the future of skills development in higher education.</vt:lpstr>
      <vt:lpstr>Skills ePortfolio</vt:lpstr>
      <vt:lpstr>Why Feedback?</vt:lpstr>
      <vt:lpstr>Why employability skills?</vt:lpstr>
      <vt:lpstr>What is an ePortfolio?</vt:lpstr>
      <vt:lpstr>Skills ePortfolio</vt:lpstr>
      <vt:lpstr>ePortfolio Software</vt:lpstr>
      <vt:lpstr>OneNote vs Mahara</vt:lpstr>
      <vt:lpstr>Online self paced training module (Year 1)</vt:lpstr>
      <vt:lpstr>Feedback</vt:lpstr>
      <vt:lpstr>Employability</vt:lpstr>
      <vt:lpstr>ePortfolio – a tour</vt:lpstr>
      <vt:lpstr>How did it go? Start of semester 2…</vt:lpstr>
      <vt:lpstr>But … they identified skills that they needed to develop</vt:lpstr>
      <vt:lpstr>What’s good? What’s bad?</vt:lpstr>
      <vt:lpstr>What next?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Feedback</dc:title>
  <dc:creator>Cressida Lyon</dc:creator>
  <cp:lastModifiedBy>Cressida Lyon</cp:lastModifiedBy>
  <cp:revision>5</cp:revision>
  <dcterms:created xsi:type="dcterms:W3CDTF">2021-07-14T10:04:27Z</dcterms:created>
  <dcterms:modified xsi:type="dcterms:W3CDTF">2023-05-17T10:42:11Z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